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1" roundtripDataSignature="AMtx7mjj2nzTf2W6HCpKX9UO84B4j7gJz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11" Type="http://customschemas.google.com/relationships/presentationmetadata" Target="metadata"/><Relationship Id="rId10" Type="http://schemas.openxmlformats.org/officeDocument/2006/relationships/slide" Target="slides/slide6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Encourage students to note color and thickness of each substance.</a:t>
            </a:r>
            <a:endParaRPr/>
          </a:p>
        </p:txBody>
      </p:sp>
      <p:sp>
        <p:nvSpPr>
          <p:cNvPr id="95" name="Google Shape;95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Emphasize that viscosity is not the ability to flow but the resistance to flow.  This is a common </a:t>
            </a:r>
            <a:r>
              <a:rPr lang="en-US"/>
              <a:t>misconception</a:t>
            </a:r>
            <a:r>
              <a:rPr lang="en-US"/>
              <a:t>.</a:t>
            </a:r>
            <a:endParaRPr/>
          </a:p>
        </p:txBody>
      </p:sp>
      <p:sp>
        <p:nvSpPr>
          <p:cNvPr id="109" name="Google Shape;109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37930a13593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37930a1359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377d506def7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g377d506def7_0_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If students are struggling to come up with answers to the first question, remind them of the temperature and the type of minerals in each type of magma.  </a:t>
            </a:r>
            <a:r>
              <a:rPr lang="en-US">
                <a:solidFill>
                  <a:schemeClr val="dk1"/>
                </a:solidFill>
              </a:rPr>
              <a:t>If students are struggling to come up with answers to the second question, give them hints about more viscous liquids struggling to come out of the container and pressure building up.</a:t>
            </a:r>
            <a:endParaRPr/>
          </a:p>
        </p:txBody>
      </p:sp>
      <p:sp>
        <p:nvSpPr>
          <p:cNvPr id="143" name="Google Shape;143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0"/>
          <p:cNvSpPr txBox="1"/>
          <p:nvPr>
            <p:ph type="ctrTitle"/>
          </p:nvPr>
        </p:nvSpPr>
        <p:spPr>
          <a:xfrm>
            <a:off x="1524000" y="1033272"/>
            <a:ext cx="9144000" cy="2478024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venir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10"/>
          <p:cNvSpPr txBox="1"/>
          <p:nvPr>
            <p:ph idx="1" type="subTitle"/>
          </p:nvPr>
        </p:nvSpPr>
        <p:spPr>
          <a:xfrm>
            <a:off x="1524000" y="3822192"/>
            <a:ext cx="9144000" cy="14356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ct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cap="none">
                <a:solidFill>
                  <a:schemeClr val="dk1"/>
                </a:solidFill>
              </a:defRPr>
            </a:lvl1pPr>
            <a:lvl2pPr lvl="1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6" name="Google Shape;16;p10"/>
          <p:cNvSpPr txBox="1"/>
          <p:nvPr>
            <p:ph idx="10" type="dt"/>
          </p:nvPr>
        </p:nvSpPr>
        <p:spPr>
          <a:xfrm>
            <a:off x="7909560" y="6409944"/>
            <a:ext cx="3703320" cy="4480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0"/>
          <p:cNvSpPr txBox="1"/>
          <p:nvPr>
            <p:ph idx="11" type="ftr"/>
          </p:nvPr>
        </p:nvSpPr>
        <p:spPr>
          <a:xfrm rot="5400000">
            <a:off x="-1828800" y="1911096"/>
            <a:ext cx="4114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10"/>
          <p:cNvSpPr txBox="1"/>
          <p:nvPr>
            <p:ph idx="12" type="sldNum"/>
          </p:nvPr>
        </p:nvSpPr>
        <p:spPr>
          <a:xfrm>
            <a:off x="11667744" y="6409944"/>
            <a:ext cx="438912" cy="4480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9"/>
          <p:cNvSpPr txBox="1"/>
          <p:nvPr>
            <p:ph type="title"/>
          </p:nvPr>
        </p:nvSpPr>
        <p:spPr>
          <a:xfrm>
            <a:off x="1371600" y="795528"/>
            <a:ext cx="10241280" cy="123444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9"/>
          <p:cNvSpPr txBox="1"/>
          <p:nvPr>
            <p:ph idx="1" type="body"/>
          </p:nvPr>
        </p:nvSpPr>
        <p:spPr>
          <a:xfrm rot="5400000">
            <a:off x="4512564" y="-1028700"/>
            <a:ext cx="3959352" cy="10241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" name="Google Shape;73;p19"/>
          <p:cNvSpPr txBox="1"/>
          <p:nvPr>
            <p:ph idx="10" type="dt"/>
          </p:nvPr>
        </p:nvSpPr>
        <p:spPr>
          <a:xfrm>
            <a:off x="7909560" y="6409944"/>
            <a:ext cx="3703320" cy="4480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9"/>
          <p:cNvSpPr txBox="1"/>
          <p:nvPr>
            <p:ph idx="11" type="ftr"/>
          </p:nvPr>
        </p:nvSpPr>
        <p:spPr>
          <a:xfrm rot="5400000">
            <a:off x="-1828800" y="1911096"/>
            <a:ext cx="4114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9"/>
          <p:cNvSpPr txBox="1"/>
          <p:nvPr>
            <p:ph idx="12" type="sldNum"/>
          </p:nvPr>
        </p:nvSpPr>
        <p:spPr>
          <a:xfrm>
            <a:off x="11667744" y="6409944"/>
            <a:ext cx="438912" cy="4480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0"/>
          <p:cNvSpPr txBox="1"/>
          <p:nvPr>
            <p:ph type="title"/>
          </p:nvPr>
        </p:nvSpPr>
        <p:spPr>
          <a:xfrm rot="5400000">
            <a:off x="7614700" y="1949100"/>
            <a:ext cx="4849301" cy="2628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0"/>
          <p:cNvSpPr txBox="1"/>
          <p:nvPr>
            <p:ph idx="1" type="body"/>
          </p:nvPr>
        </p:nvSpPr>
        <p:spPr>
          <a:xfrm rot="5400000">
            <a:off x="2286218" y="-598082"/>
            <a:ext cx="4849300" cy="77232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9" name="Google Shape;79;p20"/>
          <p:cNvSpPr txBox="1"/>
          <p:nvPr>
            <p:ph idx="10" type="dt"/>
          </p:nvPr>
        </p:nvSpPr>
        <p:spPr>
          <a:xfrm>
            <a:off x="7909560" y="6409944"/>
            <a:ext cx="3703320" cy="4480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0"/>
          <p:cNvSpPr txBox="1"/>
          <p:nvPr>
            <p:ph idx="11" type="ftr"/>
          </p:nvPr>
        </p:nvSpPr>
        <p:spPr>
          <a:xfrm rot="5400000">
            <a:off x="-1828800" y="1911096"/>
            <a:ext cx="4114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20"/>
          <p:cNvSpPr txBox="1"/>
          <p:nvPr>
            <p:ph idx="12" type="sldNum"/>
          </p:nvPr>
        </p:nvSpPr>
        <p:spPr>
          <a:xfrm>
            <a:off x="11667744" y="6409944"/>
            <a:ext cx="438912" cy="4480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1"/>
          <p:cNvSpPr txBox="1"/>
          <p:nvPr>
            <p:ph type="title"/>
          </p:nvPr>
        </p:nvSpPr>
        <p:spPr>
          <a:xfrm>
            <a:off x="1371600" y="795528"/>
            <a:ext cx="10241280" cy="123444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1"/>
          <p:cNvSpPr txBox="1"/>
          <p:nvPr>
            <p:ph idx="1" type="body"/>
          </p:nvPr>
        </p:nvSpPr>
        <p:spPr>
          <a:xfrm>
            <a:off x="1371600" y="2112264"/>
            <a:ext cx="10241280" cy="395935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" name="Google Shape;22;p11"/>
          <p:cNvSpPr txBox="1"/>
          <p:nvPr>
            <p:ph idx="10" type="dt"/>
          </p:nvPr>
        </p:nvSpPr>
        <p:spPr>
          <a:xfrm>
            <a:off x="7909560" y="6409944"/>
            <a:ext cx="3703320" cy="4480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1"/>
          <p:cNvSpPr txBox="1"/>
          <p:nvPr>
            <p:ph idx="11" type="ftr"/>
          </p:nvPr>
        </p:nvSpPr>
        <p:spPr>
          <a:xfrm rot="5400000">
            <a:off x="-1828800" y="1911096"/>
            <a:ext cx="4114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11"/>
          <p:cNvSpPr txBox="1"/>
          <p:nvPr>
            <p:ph idx="12" type="sldNum"/>
          </p:nvPr>
        </p:nvSpPr>
        <p:spPr>
          <a:xfrm>
            <a:off x="11667744" y="6409944"/>
            <a:ext cx="438912" cy="4480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2"/>
          <p:cNvSpPr txBox="1"/>
          <p:nvPr>
            <p:ph type="title"/>
          </p:nvPr>
        </p:nvSpPr>
        <p:spPr>
          <a:xfrm>
            <a:off x="1371600" y="1709738"/>
            <a:ext cx="996696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venir"/>
              <a:buNone/>
              <a:defRPr sz="4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2"/>
          <p:cNvSpPr txBox="1"/>
          <p:nvPr>
            <p:ph idx="1" type="body"/>
          </p:nvPr>
        </p:nvSpPr>
        <p:spPr>
          <a:xfrm>
            <a:off x="1371600" y="4974336"/>
            <a:ext cx="9966961" cy="111556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cap="none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8" name="Google Shape;28;p12"/>
          <p:cNvSpPr txBox="1"/>
          <p:nvPr>
            <p:ph idx="10" type="dt"/>
          </p:nvPr>
        </p:nvSpPr>
        <p:spPr>
          <a:xfrm>
            <a:off x="7909560" y="6409944"/>
            <a:ext cx="3703320" cy="4480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2"/>
          <p:cNvSpPr txBox="1"/>
          <p:nvPr>
            <p:ph idx="11" type="ftr"/>
          </p:nvPr>
        </p:nvSpPr>
        <p:spPr>
          <a:xfrm rot="5400000">
            <a:off x="-1828800" y="1911096"/>
            <a:ext cx="4114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2"/>
          <p:cNvSpPr txBox="1"/>
          <p:nvPr>
            <p:ph idx="12" type="sldNum"/>
          </p:nvPr>
        </p:nvSpPr>
        <p:spPr>
          <a:xfrm>
            <a:off x="11667744" y="6409944"/>
            <a:ext cx="438912" cy="4480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3"/>
          <p:cNvSpPr txBox="1"/>
          <p:nvPr>
            <p:ph type="title"/>
          </p:nvPr>
        </p:nvSpPr>
        <p:spPr>
          <a:xfrm>
            <a:off x="1371600" y="795528"/>
            <a:ext cx="10241280" cy="123444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3"/>
          <p:cNvSpPr txBox="1"/>
          <p:nvPr>
            <p:ph idx="1" type="body"/>
          </p:nvPr>
        </p:nvSpPr>
        <p:spPr>
          <a:xfrm>
            <a:off x="1371600" y="2112264"/>
            <a:ext cx="4846320" cy="395935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" name="Google Shape;34;p13"/>
          <p:cNvSpPr txBox="1"/>
          <p:nvPr>
            <p:ph idx="2" type="body"/>
          </p:nvPr>
        </p:nvSpPr>
        <p:spPr>
          <a:xfrm>
            <a:off x="6766560" y="2112265"/>
            <a:ext cx="4846320" cy="39593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" name="Google Shape;35;p13"/>
          <p:cNvSpPr txBox="1"/>
          <p:nvPr>
            <p:ph idx="10" type="dt"/>
          </p:nvPr>
        </p:nvSpPr>
        <p:spPr>
          <a:xfrm>
            <a:off x="7909560" y="6409944"/>
            <a:ext cx="3703320" cy="4480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3"/>
          <p:cNvSpPr txBox="1"/>
          <p:nvPr>
            <p:ph idx="11" type="ftr"/>
          </p:nvPr>
        </p:nvSpPr>
        <p:spPr>
          <a:xfrm rot="5400000">
            <a:off x="-1828800" y="1911096"/>
            <a:ext cx="4114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13"/>
          <p:cNvSpPr txBox="1"/>
          <p:nvPr>
            <p:ph idx="12" type="sldNum"/>
          </p:nvPr>
        </p:nvSpPr>
        <p:spPr>
          <a:xfrm>
            <a:off x="11667744" y="6409944"/>
            <a:ext cx="438912" cy="4480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>
  <p:cSld name="Comparis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4"/>
          <p:cNvSpPr txBox="1"/>
          <p:nvPr>
            <p:ph idx="1" type="body"/>
          </p:nvPr>
        </p:nvSpPr>
        <p:spPr>
          <a:xfrm>
            <a:off x="1371600" y="2112264"/>
            <a:ext cx="4841076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0" name="Google Shape;40;p14"/>
          <p:cNvSpPr txBox="1"/>
          <p:nvPr>
            <p:ph idx="2" type="body"/>
          </p:nvPr>
        </p:nvSpPr>
        <p:spPr>
          <a:xfrm>
            <a:off x="1371600" y="3018472"/>
            <a:ext cx="4841076" cy="31048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14"/>
          <p:cNvSpPr txBox="1"/>
          <p:nvPr>
            <p:ph idx="3" type="body"/>
          </p:nvPr>
        </p:nvSpPr>
        <p:spPr>
          <a:xfrm>
            <a:off x="6766560" y="2112264"/>
            <a:ext cx="4846320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2" name="Google Shape;42;p14"/>
          <p:cNvSpPr txBox="1"/>
          <p:nvPr>
            <p:ph idx="4" type="body"/>
          </p:nvPr>
        </p:nvSpPr>
        <p:spPr>
          <a:xfrm>
            <a:off x="6766560" y="3018471"/>
            <a:ext cx="4841076" cy="310485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3" name="Google Shape;43;p14"/>
          <p:cNvSpPr txBox="1"/>
          <p:nvPr>
            <p:ph idx="10" type="dt"/>
          </p:nvPr>
        </p:nvSpPr>
        <p:spPr>
          <a:xfrm>
            <a:off x="7909560" y="6409944"/>
            <a:ext cx="3703320" cy="4480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4"/>
          <p:cNvSpPr txBox="1"/>
          <p:nvPr>
            <p:ph idx="11" type="ftr"/>
          </p:nvPr>
        </p:nvSpPr>
        <p:spPr>
          <a:xfrm rot="5400000">
            <a:off x="-1828800" y="1911096"/>
            <a:ext cx="4114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14"/>
          <p:cNvSpPr txBox="1"/>
          <p:nvPr>
            <p:ph idx="12" type="sldNum"/>
          </p:nvPr>
        </p:nvSpPr>
        <p:spPr>
          <a:xfrm>
            <a:off x="11667744" y="6409944"/>
            <a:ext cx="438912" cy="4480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6" name="Google Shape;46;p14"/>
          <p:cNvSpPr txBox="1"/>
          <p:nvPr>
            <p:ph type="title"/>
          </p:nvPr>
        </p:nvSpPr>
        <p:spPr>
          <a:xfrm>
            <a:off x="1371600" y="795528"/>
            <a:ext cx="10241280" cy="123444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5"/>
          <p:cNvSpPr txBox="1"/>
          <p:nvPr>
            <p:ph type="title"/>
          </p:nvPr>
        </p:nvSpPr>
        <p:spPr>
          <a:xfrm>
            <a:off x="1371600" y="795528"/>
            <a:ext cx="10241280" cy="123444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5"/>
          <p:cNvSpPr txBox="1"/>
          <p:nvPr>
            <p:ph idx="10" type="dt"/>
          </p:nvPr>
        </p:nvSpPr>
        <p:spPr>
          <a:xfrm>
            <a:off x="7909560" y="6409944"/>
            <a:ext cx="3703320" cy="4480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15"/>
          <p:cNvSpPr txBox="1"/>
          <p:nvPr>
            <p:ph idx="11" type="ftr"/>
          </p:nvPr>
        </p:nvSpPr>
        <p:spPr>
          <a:xfrm rot="5400000">
            <a:off x="-1828800" y="1911096"/>
            <a:ext cx="4114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5"/>
          <p:cNvSpPr txBox="1"/>
          <p:nvPr>
            <p:ph idx="12" type="sldNum"/>
          </p:nvPr>
        </p:nvSpPr>
        <p:spPr>
          <a:xfrm>
            <a:off x="11667744" y="6409944"/>
            <a:ext cx="438912" cy="4480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6"/>
          <p:cNvSpPr txBox="1"/>
          <p:nvPr>
            <p:ph idx="10" type="dt"/>
          </p:nvPr>
        </p:nvSpPr>
        <p:spPr>
          <a:xfrm>
            <a:off x="7909560" y="6409944"/>
            <a:ext cx="3703320" cy="4480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6"/>
          <p:cNvSpPr txBox="1"/>
          <p:nvPr>
            <p:ph idx="11" type="ftr"/>
          </p:nvPr>
        </p:nvSpPr>
        <p:spPr>
          <a:xfrm rot="5400000">
            <a:off x="-1828800" y="1911096"/>
            <a:ext cx="4114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6"/>
          <p:cNvSpPr txBox="1"/>
          <p:nvPr>
            <p:ph idx="12" type="sldNum"/>
          </p:nvPr>
        </p:nvSpPr>
        <p:spPr>
          <a:xfrm>
            <a:off x="11667744" y="6409944"/>
            <a:ext cx="438912" cy="4480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7"/>
          <p:cNvSpPr txBox="1"/>
          <p:nvPr>
            <p:ph type="title"/>
          </p:nvPr>
        </p:nvSpPr>
        <p:spPr>
          <a:xfrm>
            <a:off x="1371600" y="987425"/>
            <a:ext cx="3932237" cy="189451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venir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7"/>
          <p:cNvSpPr txBox="1"/>
          <p:nvPr>
            <p:ph idx="1" type="body"/>
          </p:nvPr>
        </p:nvSpPr>
        <p:spPr>
          <a:xfrm>
            <a:off x="5650992" y="987425"/>
            <a:ext cx="5687568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55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1pPr>
            <a:lvl2pPr indent="-355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4pPr>
            <a:lvl5pPr indent="-3302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9" name="Google Shape;59;p17"/>
          <p:cNvSpPr txBox="1"/>
          <p:nvPr>
            <p:ph idx="2" type="body"/>
          </p:nvPr>
        </p:nvSpPr>
        <p:spPr>
          <a:xfrm>
            <a:off x="1371600" y="3058510"/>
            <a:ext cx="3932237" cy="28025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0" name="Google Shape;60;p17"/>
          <p:cNvSpPr txBox="1"/>
          <p:nvPr>
            <p:ph idx="10" type="dt"/>
          </p:nvPr>
        </p:nvSpPr>
        <p:spPr>
          <a:xfrm>
            <a:off x="7909560" y="6409944"/>
            <a:ext cx="3703320" cy="4480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7"/>
          <p:cNvSpPr txBox="1"/>
          <p:nvPr>
            <p:ph idx="11" type="ftr"/>
          </p:nvPr>
        </p:nvSpPr>
        <p:spPr>
          <a:xfrm rot="5400000">
            <a:off x="-1828800" y="1911096"/>
            <a:ext cx="4114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17"/>
          <p:cNvSpPr txBox="1"/>
          <p:nvPr>
            <p:ph idx="12" type="sldNum"/>
          </p:nvPr>
        </p:nvSpPr>
        <p:spPr>
          <a:xfrm>
            <a:off x="11667744" y="6409944"/>
            <a:ext cx="438912" cy="4480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8"/>
          <p:cNvSpPr txBox="1"/>
          <p:nvPr>
            <p:ph type="title"/>
          </p:nvPr>
        </p:nvSpPr>
        <p:spPr>
          <a:xfrm>
            <a:off x="1371600" y="987552"/>
            <a:ext cx="3932237" cy="189280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venir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18"/>
          <p:cNvSpPr/>
          <p:nvPr>
            <p:ph idx="2" type="pic"/>
          </p:nvPr>
        </p:nvSpPr>
        <p:spPr>
          <a:xfrm>
            <a:off x="5505319" y="987425"/>
            <a:ext cx="5833242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6" name="Google Shape;66;p18"/>
          <p:cNvSpPr txBox="1"/>
          <p:nvPr>
            <p:ph idx="1" type="body"/>
          </p:nvPr>
        </p:nvSpPr>
        <p:spPr>
          <a:xfrm>
            <a:off x="1371600" y="3033286"/>
            <a:ext cx="3932237" cy="283570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7" name="Google Shape;67;p18"/>
          <p:cNvSpPr txBox="1"/>
          <p:nvPr>
            <p:ph idx="10" type="dt"/>
          </p:nvPr>
        </p:nvSpPr>
        <p:spPr>
          <a:xfrm>
            <a:off x="7909560" y="6409944"/>
            <a:ext cx="3703320" cy="4480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8"/>
          <p:cNvSpPr txBox="1"/>
          <p:nvPr>
            <p:ph idx="11" type="ftr"/>
          </p:nvPr>
        </p:nvSpPr>
        <p:spPr>
          <a:xfrm rot="5400000">
            <a:off x="-1828800" y="1911096"/>
            <a:ext cx="4114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8"/>
          <p:cNvSpPr txBox="1"/>
          <p:nvPr>
            <p:ph idx="12" type="sldNum"/>
          </p:nvPr>
        </p:nvSpPr>
        <p:spPr>
          <a:xfrm>
            <a:off x="11667744" y="6409944"/>
            <a:ext cx="438912" cy="4480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9"/>
          <p:cNvSpPr/>
          <p:nvPr/>
        </p:nvSpPr>
        <p:spPr>
          <a:xfrm flipH="1" rot="10800000">
            <a:off x="0" y="6401226"/>
            <a:ext cx="12192000" cy="456773"/>
          </a:xfrm>
          <a:prstGeom prst="rect">
            <a:avLst/>
          </a:prstGeom>
          <a:gradFill>
            <a:gsLst>
              <a:gs pos="0">
                <a:srgbClr val="14B89F">
                  <a:alpha val="27843"/>
                </a:srgbClr>
              </a:gs>
              <a:gs pos="14000">
                <a:srgbClr val="14B89F">
                  <a:alpha val="27843"/>
                </a:srgbClr>
              </a:gs>
              <a:gs pos="100000">
                <a:srgbClr val="21BA63">
                  <a:alpha val="84705"/>
                </a:srgbClr>
              </a:gs>
            </a:gsLst>
            <a:lin ang="60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7" name="Google Shape;7;p9"/>
          <p:cNvSpPr/>
          <p:nvPr/>
        </p:nvSpPr>
        <p:spPr>
          <a:xfrm flipH="1">
            <a:off x="4038602" y="6401228"/>
            <a:ext cx="8153398" cy="456772"/>
          </a:xfrm>
          <a:prstGeom prst="rect">
            <a:avLst/>
          </a:prstGeom>
          <a:gradFill>
            <a:gsLst>
              <a:gs pos="0">
                <a:srgbClr val="6893EF">
                  <a:alpha val="54901"/>
                </a:srgbClr>
              </a:gs>
              <a:gs pos="9000">
                <a:srgbClr val="6893EF">
                  <a:alpha val="54901"/>
                </a:srgbClr>
              </a:gs>
              <a:gs pos="99000">
                <a:schemeClr val="accent2"/>
              </a:gs>
              <a:gs pos="100000">
                <a:schemeClr val="accent2"/>
              </a:gs>
            </a:gsLst>
            <a:lin ang="14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8" name="Google Shape;8;p9"/>
          <p:cNvSpPr txBox="1"/>
          <p:nvPr>
            <p:ph type="title"/>
          </p:nvPr>
        </p:nvSpPr>
        <p:spPr>
          <a:xfrm>
            <a:off x="1371600" y="795528"/>
            <a:ext cx="10241280" cy="123444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venir"/>
              <a:buNone/>
              <a:defRPr b="1" i="0" sz="36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" name="Google Shape;9;p9"/>
          <p:cNvSpPr txBox="1"/>
          <p:nvPr>
            <p:ph idx="1" type="body"/>
          </p:nvPr>
        </p:nvSpPr>
        <p:spPr>
          <a:xfrm>
            <a:off x="1371600" y="2112264"/>
            <a:ext cx="10241280" cy="395935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55600" lvl="0" marL="4572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355600" lvl="1" marL="914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-342900" lvl="2" marL="1371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-330200" lvl="3" marL="1828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-330200" lvl="4" marL="22860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/>
        </p:txBody>
      </p:sp>
      <p:sp>
        <p:nvSpPr>
          <p:cNvPr id="10" name="Google Shape;10;p9"/>
          <p:cNvSpPr txBox="1"/>
          <p:nvPr>
            <p:ph idx="10" type="dt"/>
          </p:nvPr>
        </p:nvSpPr>
        <p:spPr>
          <a:xfrm>
            <a:off x="7909560" y="6409944"/>
            <a:ext cx="3703320" cy="4480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" u="none" cap="none" strike="noStrik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/>
        </p:txBody>
      </p:sp>
      <p:sp>
        <p:nvSpPr>
          <p:cNvPr id="11" name="Google Shape;11;p9"/>
          <p:cNvSpPr txBox="1"/>
          <p:nvPr>
            <p:ph idx="11" type="ftr"/>
          </p:nvPr>
        </p:nvSpPr>
        <p:spPr>
          <a:xfrm rot="5400000">
            <a:off x="-1828800" y="1911096"/>
            <a:ext cx="4114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/>
        </p:txBody>
      </p:sp>
      <p:sp>
        <p:nvSpPr>
          <p:cNvPr id="12" name="Google Shape;12;p9"/>
          <p:cNvSpPr txBox="1"/>
          <p:nvPr>
            <p:ph idx="12" type="sldNum"/>
          </p:nvPr>
        </p:nvSpPr>
        <p:spPr>
          <a:xfrm>
            <a:off x="11667744" y="6409944"/>
            <a:ext cx="438912" cy="4480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87" name="Google Shape;87;p1"/>
          <p:cNvSpPr/>
          <p:nvPr/>
        </p:nvSpPr>
        <p:spPr>
          <a:xfrm flipH="1" rot="5400000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chemeClr val="accent2"/>
              </a:gs>
              <a:gs pos="11000">
                <a:schemeClr val="accent2"/>
              </a:gs>
              <a:gs pos="100000">
                <a:srgbClr val="0F8E11">
                  <a:alpha val="84705"/>
                </a:srgbClr>
              </a:gs>
            </a:gsLst>
            <a:lin ang="186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88" name="Google Shape;88;p1"/>
          <p:cNvSpPr/>
          <p:nvPr/>
        </p:nvSpPr>
        <p:spPr>
          <a:xfrm rot="-5400000">
            <a:off x="-159565" y="2659404"/>
            <a:ext cx="4355594" cy="4040742"/>
          </a:xfrm>
          <a:prstGeom prst="rect">
            <a:avLst/>
          </a:prstGeom>
          <a:gradFill>
            <a:gsLst>
              <a:gs pos="0">
                <a:srgbClr val="21BA63">
                  <a:alpha val="34901"/>
                </a:srgbClr>
              </a:gs>
              <a:gs pos="100000">
                <a:srgbClr val="15BE17">
                  <a:alpha val="0"/>
                </a:srgbClr>
              </a:gs>
            </a:gsLst>
            <a:lin ang="11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89" name="Google Shape;89;p1"/>
          <p:cNvPicPr preferRelativeResize="0"/>
          <p:nvPr/>
        </p:nvPicPr>
        <p:blipFill rotWithShape="1">
          <a:blip r:embed="rId3">
            <a:alphaModFix/>
          </a:blip>
          <a:srcRect b="0" l="32641" r="8019" t="0"/>
          <a:stretch/>
        </p:blipFill>
        <p:spPr>
          <a:xfrm>
            <a:off x="4038599" y="10"/>
            <a:ext cx="8160026" cy="6875809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"/>
          <p:cNvSpPr/>
          <p:nvPr/>
        </p:nvSpPr>
        <p:spPr>
          <a:xfrm rot="6097846">
            <a:off x="-747355" y="1201312"/>
            <a:ext cx="4808302" cy="4088666"/>
          </a:xfrm>
          <a:custGeom>
            <a:rect b="b" l="l" r="r" t="t"/>
            <a:pathLst>
              <a:path extrusionOk="0" h="4088666" w="4808302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0">
                <a:srgbClr val="C4FAF2">
                  <a:alpha val="0"/>
                </a:srgbClr>
              </a:gs>
              <a:gs pos="39000">
                <a:srgbClr val="C4FAF2">
                  <a:alpha val="0"/>
                </a:srgbClr>
              </a:gs>
              <a:gs pos="100000">
                <a:srgbClr val="15BE17">
                  <a:alpha val="28627"/>
                </a:srgbClr>
              </a:gs>
            </a:gsLst>
            <a:lin ang="16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91" name="Google Shape;91;p1"/>
          <p:cNvSpPr txBox="1"/>
          <p:nvPr>
            <p:ph type="ctrTitle"/>
          </p:nvPr>
        </p:nvSpPr>
        <p:spPr>
          <a:xfrm>
            <a:off x="463825" y="2950387"/>
            <a:ext cx="3077044" cy="35314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venir"/>
              <a:buNone/>
            </a:pPr>
            <a:r>
              <a:rPr lang="en-US" sz="3200">
                <a:solidFill>
                  <a:schemeClr val="lt1"/>
                </a:solidFill>
              </a:rPr>
              <a:t>VISCOSITY</a:t>
            </a:r>
            <a:endParaRPr/>
          </a:p>
        </p:txBody>
      </p:sp>
      <p:sp>
        <p:nvSpPr>
          <p:cNvPr id="92" name="Google Shape;92;p1"/>
          <p:cNvSpPr txBox="1"/>
          <p:nvPr>
            <p:ph idx="1" type="subTitle"/>
          </p:nvPr>
        </p:nvSpPr>
        <p:spPr>
          <a:xfrm>
            <a:off x="642026" y="525970"/>
            <a:ext cx="2937753" cy="16002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/>
          <a:p>
            <a:pPr indent="0" lvl="0" marL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t/>
            </a:r>
            <a:endParaRPr sz="12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"/>
          <p:cNvSpPr/>
          <p:nvPr/>
        </p:nvSpPr>
        <p:spPr>
          <a:xfrm flipH="1" rot="10800000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rgbClr val="14B89F">
                  <a:alpha val="27843"/>
                </a:srgbClr>
              </a:gs>
              <a:gs pos="14000">
                <a:srgbClr val="14B89F">
                  <a:alpha val="27843"/>
                </a:srgbClr>
              </a:gs>
              <a:gs pos="100000">
                <a:srgbClr val="21BA63">
                  <a:alpha val="84705"/>
                </a:srgbClr>
              </a:gs>
            </a:gsLst>
            <a:lin ang="60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98" name="Google Shape;98;p2"/>
          <p:cNvSpPr/>
          <p:nvPr/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6893EF">
                  <a:alpha val="54901"/>
                </a:srgbClr>
              </a:gs>
              <a:gs pos="9000">
                <a:srgbClr val="6893EF">
                  <a:alpha val="54901"/>
                </a:srgbClr>
              </a:gs>
              <a:gs pos="99000">
                <a:schemeClr val="accent2"/>
              </a:gs>
              <a:gs pos="100000">
                <a:schemeClr val="accent2"/>
              </a:gs>
            </a:gsLst>
            <a:lin ang="14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99" name="Google Shape;99;p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00" name="Google Shape;100;p2"/>
          <p:cNvSpPr/>
          <p:nvPr/>
        </p:nvSpPr>
        <p:spPr>
          <a:xfrm>
            <a:off x="0" y="5060236"/>
            <a:ext cx="12198726" cy="1820735"/>
          </a:xfrm>
          <a:prstGeom prst="rect">
            <a:avLst/>
          </a:prstGeom>
          <a:gradFill>
            <a:gsLst>
              <a:gs pos="0">
                <a:srgbClr val="21BA63">
                  <a:alpha val="82745"/>
                </a:srgbClr>
              </a:gs>
              <a:gs pos="100000">
                <a:srgbClr val="14B89F">
                  <a:alpha val="73725"/>
                </a:srgbClr>
              </a:gs>
            </a:gsLst>
            <a:lin ang="150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01" name="Google Shape;101;p2"/>
          <p:cNvSpPr/>
          <p:nvPr/>
        </p:nvSpPr>
        <p:spPr>
          <a:xfrm flipH="1" rot="5400000">
            <a:off x="3270744" y="1998314"/>
            <a:ext cx="1605188" cy="8160125"/>
          </a:xfrm>
          <a:prstGeom prst="rect">
            <a:avLst/>
          </a:prstGeom>
          <a:gradFill>
            <a:gsLst>
              <a:gs pos="0">
                <a:srgbClr val="1753D5">
                  <a:alpha val="62745"/>
                </a:srgbClr>
              </a:gs>
              <a:gs pos="5000">
                <a:srgbClr val="1753D5">
                  <a:alpha val="62745"/>
                </a:srgbClr>
              </a:gs>
              <a:gs pos="100000">
                <a:srgbClr val="21BA63">
                  <a:alpha val="42745"/>
                </a:srgbClr>
              </a:gs>
            </a:gsLst>
            <a:lin ang="96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02" name="Google Shape;102;p2"/>
          <p:cNvSpPr/>
          <p:nvPr/>
        </p:nvSpPr>
        <p:spPr>
          <a:xfrm rot="-5400000">
            <a:off x="2742413" y="2532510"/>
            <a:ext cx="1605189" cy="7090015"/>
          </a:xfrm>
          <a:prstGeom prst="rect">
            <a:avLst/>
          </a:prstGeom>
          <a:gradFill>
            <a:gsLst>
              <a:gs pos="0">
                <a:srgbClr val="14B89F">
                  <a:alpha val="0"/>
                </a:srgbClr>
              </a:gs>
              <a:gs pos="42000">
                <a:srgbClr val="14B89F">
                  <a:alpha val="0"/>
                </a:srgbClr>
              </a:gs>
              <a:gs pos="99000">
                <a:srgbClr val="15BE17">
                  <a:alpha val="47843"/>
                </a:srgbClr>
              </a:gs>
              <a:gs pos="100000">
                <a:srgbClr val="15BE17">
                  <a:alpha val="47843"/>
                </a:srgbClr>
              </a:gs>
            </a:gsLst>
            <a:lin ang="11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03" name="Google Shape;103;p2"/>
          <p:cNvSpPr/>
          <p:nvPr/>
        </p:nvSpPr>
        <p:spPr>
          <a:xfrm rot="10800000">
            <a:off x="4930450" y="5257800"/>
            <a:ext cx="7275001" cy="1150514"/>
          </a:xfrm>
          <a:prstGeom prst="rect">
            <a:avLst/>
          </a:prstGeom>
          <a:gradFill>
            <a:gsLst>
              <a:gs pos="0">
                <a:srgbClr val="21BA63">
                  <a:alpha val="36862"/>
                </a:srgbClr>
              </a:gs>
              <a:gs pos="56000">
                <a:srgbClr val="21BA63">
                  <a:alpha val="0"/>
                </a:srgbClr>
              </a:gs>
              <a:gs pos="100000">
                <a:srgbClr val="21BA63">
                  <a:alpha val="0"/>
                </a:srgbClr>
              </a:gs>
            </a:gsLst>
            <a:lin ang="19799999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04" name="Google Shape;104;p2"/>
          <p:cNvSpPr txBox="1"/>
          <p:nvPr>
            <p:ph type="title"/>
          </p:nvPr>
        </p:nvSpPr>
        <p:spPr>
          <a:xfrm>
            <a:off x="436700" y="5708187"/>
            <a:ext cx="6789600" cy="104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venir"/>
              <a:buNone/>
            </a:pPr>
            <a:r>
              <a:rPr lang="en-US" sz="3200">
                <a:solidFill>
                  <a:schemeClr val="lt1"/>
                </a:solidFill>
              </a:rPr>
              <a:t>I NOTICE/I WONDER</a:t>
            </a:r>
            <a:endParaRPr/>
          </a:p>
        </p:txBody>
      </p:sp>
      <p:pic>
        <p:nvPicPr>
          <p:cNvPr id="105" name="Google Shape;105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379152" cy="5275776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2"/>
          <p:cNvSpPr txBox="1"/>
          <p:nvPr/>
        </p:nvSpPr>
        <p:spPr>
          <a:xfrm>
            <a:off x="189325" y="5275775"/>
            <a:ext cx="6650700" cy="9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>
                <a:solidFill>
                  <a:srgbClr val="002856"/>
                </a:solidFill>
                <a:latin typeface="Avenir"/>
                <a:ea typeface="Avenir"/>
                <a:cs typeface="Avenir"/>
                <a:sym typeface="Avenir"/>
              </a:rPr>
              <a:t>Eurol Lubricants (2020). Thin, thinner, thinnest: The trend towards low-viscosity engine oils. Eurol.com. https://eurol.com/en/thin-thinner-thinnest-the-trend-towards-low-viscosity-engine-oils/</a:t>
            </a:r>
            <a:endParaRPr sz="1100">
              <a:solidFill>
                <a:srgbClr val="002856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spcBef>
                <a:spcPts val="15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2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12" name="Google Shape;112;p3"/>
          <p:cNvSpPr/>
          <p:nvPr/>
        </p:nvSpPr>
        <p:spPr>
          <a:xfrm>
            <a:off x="0" y="428"/>
            <a:ext cx="12192000" cy="1600201"/>
          </a:xfrm>
          <a:prstGeom prst="rect">
            <a:avLst/>
          </a:prstGeom>
          <a:gradFill>
            <a:gsLst>
              <a:gs pos="0">
                <a:srgbClr val="21BA63">
                  <a:alpha val="82745"/>
                </a:srgbClr>
              </a:gs>
              <a:gs pos="100000">
                <a:schemeClr val="accent6"/>
              </a:gs>
            </a:gsLst>
            <a:lin ang="156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13" name="Google Shape;113;p3"/>
          <p:cNvSpPr/>
          <p:nvPr/>
        </p:nvSpPr>
        <p:spPr>
          <a:xfrm>
            <a:off x="4399161" y="9109"/>
            <a:ext cx="7792839" cy="1594270"/>
          </a:xfrm>
          <a:prstGeom prst="rect">
            <a:avLst/>
          </a:prstGeom>
          <a:gradFill>
            <a:gsLst>
              <a:gs pos="0">
                <a:srgbClr val="1753D5">
                  <a:alpha val="0"/>
                </a:srgbClr>
              </a:gs>
              <a:gs pos="22000">
                <a:srgbClr val="1753D5">
                  <a:alpha val="0"/>
                </a:srgbClr>
              </a:gs>
              <a:gs pos="99000">
                <a:schemeClr val="accent2"/>
              </a:gs>
              <a:gs pos="100000">
                <a:schemeClr val="accent2"/>
              </a:gs>
            </a:gsLst>
            <a:lin ang="186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14" name="Google Shape;114;p3"/>
          <p:cNvSpPr/>
          <p:nvPr/>
        </p:nvSpPr>
        <p:spPr>
          <a:xfrm rot="-5400000">
            <a:off x="9021976" y="-906246"/>
            <a:ext cx="1602951" cy="3416298"/>
          </a:xfrm>
          <a:prstGeom prst="rect">
            <a:avLst/>
          </a:prstGeom>
          <a:gradFill>
            <a:gsLst>
              <a:gs pos="0">
                <a:srgbClr val="14B89F">
                  <a:alpha val="0"/>
                </a:srgbClr>
              </a:gs>
              <a:gs pos="45000">
                <a:srgbClr val="14B89F">
                  <a:alpha val="0"/>
                </a:srgbClr>
              </a:gs>
              <a:gs pos="99000">
                <a:srgbClr val="15BE17">
                  <a:alpha val="32941"/>
                </a:srgbClr>
              </a:gs>
              <a:gs pos="100000">
                <a:srgbClr val="15BE17">
                  <a:alpha val="32941"/>
                </a:srgbClr>
              </a:gs>
            </a:gsLst>
            <a:lin ang="150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15" name="Google Shape;115;p3"/>
          <p:cNvSpPr/>
          <p:nvPr/>
        </p:nvSpPr>
        <p:spPr>
          <a:xfrm rot="10800000">
            <a:off x="2451242" y="0"/>
            <a:ext cx="9729549" cy="1600198"/>
          </a:xfrm>
          <a:prstGeom prst="rect">
            <a:avLst/>
          </a:prstGeom>
          <a:gradFill>
            <a:gsLst>
              <a:gs pos="0">
                <a:srgbClr val="21BA63">
                  <a:alpha val="29803"/>
                </a:srgbClr>
              </a:gs>
              <a:gs pos="99000">
                <a:srgbClr val="21BA63">
                  <a:alpha val="0"/>
                </a:srgbClr>
              </a:gs>
              <a:gs pos="100000">
                <a:srgbClr val="21BA63">
                  <a:alpha val="0"/>
                </a:srgbClr>
              </a:gs>
            </a:gsLst>
            <a:lin ang="19799999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16" name="Google Shape;116;p3"/>
          <p:cNvSpPr/>
          <p:nvPr/>
        </p:nvSpPr>
        <p:spPr>
          <a:xfrm>
            <a:off x="-2" y="430"/>
            <a:ext cx="7910111" cy="1600198"/>
          </a:xfrm>
          <a:prstGeom prst="rect">
            <a:avLst/>
          </a:prstGeom>
          <a:gradFill>
            <a:gsLst>
              <a:gs pos="0">
                <a:srgbClr val="21BA63">
                  <a:alpha val="20784"/>
                </a:srgbClr>
              </a:gs>
              <a:gs pos="99000">
                <a:srgbClr val="21BA63">
                  <a:alpha val="0"/>
                </a:srgbClr>
              </a:gs>
              <a:gs pos="100000">
                <a:srgbClr val="21BA63">
                  <a:alpha val="0"/>
                </a:srgbClr>
              </a:gs>
            </a:gsLst>
            <a:lin ang="20399999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17" name="Google Shape;117;p3"/>
          <p:cNvSpPr txBox="1"/>
          <p:nvPr>
            <p:ph type="title"/>
          </p:nvPr>
        </p:nvSpPr>
        <p:spPr>
          <a:xfrm>
            <a:off x="1157084" y="374427"/>
            <a:ext cx="10374517" cy="97151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venir"/>
              <a:buNone/>
            </a:pPr>
            <a:r>
              <a:rPr lang="en-US" sz="3200">
                <a:solidFill>
                  <a:schemeClr val="lt1"/>
                </a:solidFill>
              </a:rPr>
              <a:t>VISCOSITY</a:t>
            </a:r>
            <a:endParaRPr/>
          </a:p>
        </p:txBody>
      </p:sp>
      <p:grpSp>
        <p:nvGrpSpPr>
          <p:cNvPr id="118" name="Google Shape;118;p3"/>
          <p:cNvGrpSpPr/>
          <p:nvPr/>
        </p:nvGrpSpPr>
        <p:grpSpPr>
          <a:xfrm>
            <a:off x="1046055" y="1847850"/>
            <a:ext cx="9857060" cy="4635722"/>
            <a:chOff x="466581" y="0"/>
            <a:chExt cx="9857060" cy="4635722"/>
          </a:xfrm>
        </p:grpSpPr>
        <p:sp>
          <p:nvSpPr>
            <p:cNvPr id="119" name="Google Shape;119;p3"/>
            <p:cNvSpPr/>
            <p:nvPr/>
          </p:nvSpPr>
          <p:spPr>
            <a:xfrm>
              <a:off x="945984" y="0"/>
              <a:ext cx="1509048" cy="1237100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3"/>
            <p:cNvSpPr/>
            <p:nvPr/>
          </p:nvSpPr>
          <p:spPr>
            <a:xfrm>
              <a:off x="466581" y="1813861"/>
              <a:ext cx="4311566" cy="14306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3"/>
            <p:cNvSpPr txBox="1"/>
            <p:nvPr/>
          </p:nvSpPr>
          <p:spPr>
            <a:xfrm>
              <a:off x="466581" y="1813861"/>
              <a:ext cx="4311566" cy="14306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700"/>
                <a:buFont typeface="Avenir"/>
                <a:buNone/>
              </a:pPr>
              <a:r>
                <a:rPr b="1" i="0" lang="en-US" sz="2700" u="none" cap="none" strike="noStrike">
                  <a:solidFill>
                    <a:schemeClr val="dk1"/>
                  </a:solidFill>
                  <a:latin typeface="Avenir"/>
                  <a:ea typeface="Avenir"/>
                  <a:cs typeface="Avenir"/>
                  <a:sym typeface="Avenir"/>
                </a:rPr>
                <a:t>Viscosity is the measure of a liquid’s resistance to flow.</a:t>
              </a:r>
              <a:endParaRPr/>
            </a:p>
          </p:txBody>
        </p:sp>
        <p:sp>
          <p:nvSpPr>
            <p:cNvPr id="122" name="Google Shape;122;p3"/>
            <p:cNvSpPr/>
            <p:nvPr/>
          </p:nvSpPr>
          <p:spPr>
            <a:xfrm>
              <a:off x="945984" y="2006471"/>
              <a:ext cx="4311566" cy="262925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3"/>
            <p:cNvSpPr/>
            <p:nvPr/>
          </p:nvSpPr>
          <p:spPr>
            <a:xfrm>
              <a:off x="6012075" y="0"/>
              <a:ext cx="1509048" cy="1237100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3"/>
            <p:cNvSpPr/>
            <p:nvPr/>
          </p:nvSpPr>
          <p:spPr>
            <a:xfrm>
              <a:off x="6003193" y="1137938"/>
              <a:ext cx="4311566" cy="53018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Google Shape;125;p3"/>
            <p:cNvSpPr txBox="1"/>
            <p:nvPr/>
          </p:nvSpPr>
          <p:spPr>
            <a:xfrm>
              <a:off x="6003193" y="1137938"/>
              <a:ext cx="4311566" cy="53018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700"/>
                <a:buFont typeface="Avenir"/>
                <a:buNone/>
              </a:pPr>
              <a:r>
                <a:rPr b="1" i="0" lang="en-US" sz="2700" u="none" cap="none" strike="noStrike">
                  <a:solidFill>
                    <a:schemeClr val="dk1"/>
                  </a:solidFill>
                  <a:latin typeface="Avenir"/>
                  <a:ea typeface="Avenir"/>
                  <a:cs typeface="Avenir"/>
                  <a:sym typeface="Avenir"/>
                </a:rPr>
                <a:t>Questions:</a:t>
              </a:r>
              <a:endParaRPr/>
            </a:p>
          </p:txBody>
        </p:sp>
        <p:sp>
          <p:nvSpPr>
            <p:cNvPr id="126" name="Google Shape;126;p3"/>
            <p:cNvSpPr/>
            <p:nvPr/>
          </p:nvSpPr>
          <p:spPr>
            <a:xfrm>
              <a:off x="6012075" y="1581137"/>
              <a:ext cx="4311566" cy="262925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" name="Google Shape;127;p3"/>
            <p:cNvSpPr txBox="1"/>
            <p:nvPr/>
          </p:nvSpPr>
          <p:spPr>
            <a:xfrm>
              <a:off x="6012075" y="1581137"/>
              <a:ext cx="4311566" cy="262925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venir"/>
                <a:buNone/>
              </a:pPr>
              <a:r>
                <a:rPr b="0" i="0" lang="en-US" sz="2000" u="none" cap="none" strike="noStrike">
                  <a:solidFill>
                    <a:schemeClr val="dk1"/>
                  </a:solidFill>
                  <a:latin typeface="Avenir"/>
                  <a:ea typeface="Avenir"/>
                  <a:cs typeface="Avenir"/>
                  <a:sym typeface="Avenir"/>
                </a:rPr>
                <a:t>1. Would you expect a liquid with a high viscosity to flow faster or slower than a liquid with a low </a:t>
              </a:r>
              <a:r>
                <a:rPr b="0" i="0" lang="en-US" sz="2000" u="none" cap="none" strike="noStrike">
                  <a:solidFill>
                    <a:schemeClr val="dk1"/>
                  </a:solidFill>
                  <a:latin typeface="Avenir"/>
                  <a:ea typeface="Avenir"/>
                  <a:cs typeface="Avenir"/>
                  <a:sym typeface="Avenir"/>
                  <a:extLst>
                    <a:ext uri="http://customooxmlschemas.google.com/">
                      <go:slidesCustomData xmlns:go="http://customooxmlschemas.google.com/" textRoundtripDataId="0"/>
                    </a:ext>
                  </a:extLst>
                </a:rPr>
                <a:t>viscosity</a:t>
              </a:r>
              <a:r>
                <a:rPr b="0" i="0" lang="en-US" sz="2000" u="none" cap="none" strike="noStrike">
                  <a:solidFill>
                    <a:schemeClr val="dk1"/>
                  </a:solidFill>
                  <a:latin typeface="Avenir"/>
                  <a:ea typeface="Avenir"/>
                  <a:cs typeface="Avenir"/>
                  <a:sym typeface="Avenir"/>
                </a:rPr>
                <a:t>?</a:t>
              </a:r>
              <a:endParaRPr/>
            </a:p>
            <a:p>
              <a:pPr indent="0" lvl="0" marL="0" marR="0" rtl="0" algn="l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venir"/>
                <a:buNone/>
              </a:pPr>
              <a:r>
                <a:rPr b="0" i="0" lang="en-US" sz="2000" u="none" cap="none" strike="noStrike">
                  <a:solidFill>
                    <a:schemeClr val="dk1"/>
                  </a:solidFill>
                  <a:latin typeface="Avenir"/>
                  <a:ea typeface="Avenir"/>
                  <a:cs typeface="Avenir"/>
                  <a:sym typeface="Avenir"/>
                </a:rPr>
                <a:t>2. Rank the following liquids in order from lowest to highest viscosities:</a:t>
              </a:r>
              <a:endParaRPr/>
            </a:p>
            <a:p>
              <a:pPr indent="-171450" lvl="1" marL="171450" marR="0" rtl="0" algn="l">
                <a:lnSpc>
                  <a:spcPct val="90000"/>
                </a:lnSpc>
                <a:spcBef>
                  <a:spcPts val="7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venir"/>
                <a:buChar char="•"/>
              </a:pPr>
              <a:r>
                <a:rPr b="0" i="0" lang="en-US" sz="1800" u="none" cap="none" strike="noStrike">
                  <a:solidFill>
                    <a:schemeClr val="dk1"/>
                  </a:solidFill>
                  <a:latin typeface="Avenir"/>
                  <a:ea typeface="Avenir"/>
                  <a:cs typeface="Avenir"/>
                  <a:sym typeface="Avenir"/>
                </a:rPr>
                <a:t>Syrup</a:t>
              </a:r>
              <a:endParaRPr/>
            </a:p>
            <a:p>
              <a:pPr indent="-171450" lvl="1" marL="171450" marR="0" rtl="0" algn="l">
                <a:lnSpc>
                  <a:spcPct val="90000"/>
                </a:lnSpc>
                <a:spcBef>
                  <a:spcPts val="27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venir"/>
                <a:buChar char="•"/>
              </a:pPr>
              <a:r>
                <a:rPr b="0" i="0" lang="en-US" sz="1800" u="none" cap="none" strike="noStrike">
                  <a:solidFill>
                    <a:schemeClr val="dk1"/>
                  </a:solidFill>
                  <a:latin typeface="Avenir"/>
                  <a:ea typeface="Avenir"/>
                  <a:cs typeface="Avenir"/>
                  <a:sym typeface="Avenir"/>
                </a:rPr>
                <a:t>Molasses </a:t>
              </a:r>
              <a:endParaRPr/>
            </a:p>
            <a:p>
              <a:pPr indent="-171450" lvl="1" marL="171450" marR="0" rtl="0" algn="l">
                <a:lnSpc>
                  <a:spcPct val="90000"/>
                </a:lnSpc>
                <a:spcBef>
                  <a:spcPts val="27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venir"/>
                <a:buChar char="•"/>
              </a:pPr>
              <a:r>
                <a:rPr b="0" i="0" lang="en-US" sz="1800" u="none" cap="none" strike="noStrike">
                  <a:solidFill>
                    <a:schemeClr val="dk1"/>
                  </a:solidFill>
                  <a:latin typeface="Avenir"/>
                  <a:ea typeface="Avenir"/>
                  <a:cs typeface="Avenir"/>
                  <a:sym typeface="Avenir"/>
                </a:rPr>
                <a:t>Water</a:t>
              </a:r>
              <a:endParaRPr/>
            </a:p>
            <a:p>
              <a:pPr indent="-171450" lvl="1" marL="171450" marR="0" rtl="0" algn="l">
                <a:lnSpc>
                  <a:spcPct val="90000"/>
                </a:lnSpc>
                <a:spcBef>
                  <a:spcPts val="27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venir"/>
                <a:buChar char="•"/>
              </a:pPr>
              <a:r>
                <a:rPr b="0" i="0" lang="en-US" sz="1800" u="none" cap="none" strike="noStrike">
                  <a:solidFill>
                    <a:schemeClr val="dk1"/>
                  </a:solidFill>
                  <a:latin typeface="Avenir"/>
                  <a:ea typeface="Avenir"/>
                  <a:cs typeface="Avenir"/>
                  <a:sym typeface="Avenir"/>
                </a:rPr>
                <a:t>Honey</a:t>
              </a:r>
              <a:endParaRPr/>
            </a:p>
            <a:p>
              <a:pPr indent="-171450" lvl="1" marL="171450" marR="0" rtl="0" algn="l">
                <a:lnSpc>
                  <a:spcPct val="90000"/>
                </a:lnSpc>
                <a:spcBef>
                  <a:spcPts val="27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venir"/>
                <a:buChar char="•"/>
              </a:pPr>
              <a:r>
                <a:rPr b="0" i="0" lang="en-US" sz="1800" u="none" cap="none" strike="noStrike">
                  <a:solidFill>
                    <a:schemeClr val="dk1"/>
                  </a:solidFill>
                  <a:latin typeface="Avenir"/>
                  <a:ea typeface="Avenir"/>
                  <a:cs typeface="Avenir"/>
                  <a:sym typeface="Avenir"/>
                </a:rPr>
                <a:t>Cooking oil</a:t>
              </a:r>
              <a:endParaRPr b="0" i="0" sz="14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37930a13593_0_0"/>
          <p:cNvSpPr txBox="1"/>
          <p:nvPr>
            <p:ph type="title"/>
          </p:nvPr>
        </p:nvSpPr>
        <p:spPr>
          <a:xfrm>
            <a:off x="1112550" y="2195142"/>
            <a:ext cx="9966900" cy="989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Viscosity Lab Time</a:t>
            </a:r>
            <a:endParaRPr/>
          </a:p>
        </p:txBody>
      </p:sp>
      <p:sp>
        <p:nvSpPr>
          <p:cNvPr id="133" name="Google Shape;133;g37930a13593_0_0"/>
          <p:cNvSpPr txBox="1"/>
          <p:nvPr>
            <p:ph idx="1" type="body"/>
          </p:nvPr>
        </p:nvSpPr>
        <p:spPr>
          <a:xfrm>
            <a:off x="1112550" y="3732860"/>
            <a:ext cx="9966900" cy="465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Lets measure the </a:t>
            </a:r>
            <a:r>
              <a:rPr lang="en-US"/>
              <a:t>impact</a:t>
            </a:r>
            <a:r>
              <a:rPr lang="en-US"/>
              <a:t> of </a:t>
            </a:r>
            <a:r>
              <a:rPr lang="en-US"/>
              <a:t>temperature</a:t>
            </a:r>
            <a:r>
              <a:rPr lang="en-US"/>
              <a:t> on viscosity </a:t>
            </a:r>
            <a:endParaRPr/>
          </a:p>
        </p:txBody>
      </p:sp>
      <p:pic>
        <p:nvPicPr>
          <p:cNvPr descr="Laboratory lab (Provided by Getty Images)" id="134" name="Google Shape;134;g37930a13593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87225" y="1709760"/>
            <a:ext cx="2965990" cy="29659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377d506def7_0_6"/>
          <p:cNvSpPr txBox="1"/>
          <p:nvPr>
            <p:ph type="title"/>
          </p:nvPr>
        </p:nvSpPr>
        <p:spPr>
          <a:xfrm>
            <a:off x="705775" y="331891"/>
            <a:ext cx="10241400" cy="909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venir"/>
              <a:buNone/>
            </a:pPr>
            <a:r>
              <a:rPr lang="en-US"/>
              <a:t>DISCUSSION</a:t>
            </a:r>
            <a:endParaRPr/>
          </a:p>
        </p:txBody>
      </p:sp>
      <p:sp>
        <p:nvSpPr>
          <p:cNvPr id="140" name="Google Shape;140;g377d506def7_0_6"/>
          <p:cNvSpPr txBox="1"/>
          <p:nvPr>
            <p:ph idx="1" type="body"/>
          </p:nvPr>
        </p:nvSpPr>
        <p:spPr>
          <a:xfrm>
            <a:off x="705775" y="1757157"/>
            <a:ext cx="10241400" cy="3959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-24130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Did the molasses have a higher or lower viscosity than corn syrup?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24130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Which temperature of corn syrup had the highest viscosity, and which had the lowest viscosity?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24130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How did water impact the viscosity of corn syrup?</a:t>
            </a:r>
            <a:endParaRPr/>
          </a:p>
          <a:p>
            <a:pPr indent="-101600" lvl="0" marL="2286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8"/>
          <p:cNvSpPr txBox="1"/>
          <p:nvPr>
            <p:ph type="title"/>
          </p:nvPr>
        </p:nvSpPr>
        <p:spPr>
          <a:xfrm>
            <a:off x="705775" y="331891"/>
            <a:ext cx="10241280" cy="90898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venir"/>
              <a:buNone/>
            </a:pPr>
            <a:r>
              <a:rPr lang="en-US"/>
              <a:t>DISCUSSION</a:t>
            </a:r>
            <a:endParaRPr/>
          </a:p>
        </p:txBody>
      </p:sp>
      <p:sp>
        <p:nvSpPr>
          <p:cNvPr id="146" name="Google Shape;146;p8"/>
          <p:cNvSpPr txBox="1"/>
          <p:nvPr>
            <p:ph idx="1" type="body"/>
          </p:nvPr>
        </p:nvSpPr>
        <p:spPr>
          <a:xfrm>
            <a:off x="705775" y="1757157"/>
            <a:ext cx="10241280" cy="395935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-24130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Based on what we learned about composition and temperature of magmas, would felsic or mafic lava have higher viscosity? 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24130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Based on what you know about the viscosity of mafic magma, what type of volcanic eruption would you expect?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24130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Based on what you know about the viscosity of felsic magma, what type of volcanic eruption would you expect?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GradientRiseVTI">
  <a:themeElements>
    <a:clrScheme name="AnalogousFromRegularSeedLeftStep">
      <a:dk1>
        <a:srgbClr val="000000"/>
      </a:dk1>
      <a:lt1>
        <a:srgbClr val="FFFFFF"/>
      </a:lt1>
      <a:dk2>
        <a:srgbClr val="201E3B"/>
      </a:dk2>
      <a:lt2>
        <a:srgbClr val="E7E8E2"/>
      </a:lt2>
      <a:accent1>
        <a:srgbClr val="3C29E7"/>
      </a:accent1>
      <a:accent2>
        <a:srgbClr val="1753D5"/>
      </a:accent2>
      <a:accent3>
        <a:srgbClr val="23B0E3"/>
      </a:accent3>
      <a:accent4>
        <a:srgbClr val="14B89F"/>
      </a:accent4>
      <a:accent5>
        <a:srgbClr val="21BA63"/>
      </a:accent5>
      <a:accent6>
        <a:srgbClr val="15BE17"/>
      </a:accent6>
      <a:hlink>
        <a:srgbClr val="818A2E"/>
      </a:hlink>
      <a:folHlink>
        <a:srgbClr val="7F7F7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2022-07-21T18:16:43Z</dcterms:created>
  <dc:creator>Stephanie Anderson</dc:creator>
</cp:coreProperties>
</file>