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dsRGAsDw66jaGH1aOGfb3M4kM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picture on the left is a basalt, the center is an andesite, and the right is a rhyolite.  If you have samples of these rock types available, passing these around can add engagement to the lesson.</a:t>
            </a:r>
            <a:endParaRPr/>
          </a:p>
        </p:txBody>
      </p:sp>
      <p:sp>
        <p:nvSpPr>
          <p:cNvPr id="281" name="Google Shape;28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795ec5767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795ec576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Teachers can ask students what would happen at subduction zones?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Answer: melting occurs a depth and magma has to work its way up through rock to the surface resulting in more fractional crystallization and more felsic magmas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07ad12c6b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07ad12c6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4" name="Google Shape;24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" name="Google Shape;31;p9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 rot="5400000">
            <a:off x="10089390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7" name="Google Shape;127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5" name="Google Shape;135;p2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6" name="Google Shape;136;p20"/>
          <p:cNvSpPr txBox="1"/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/>
          <p:nvPr>
            <p:ph idx="2" type="pic"/>
          </p:nvPr>
        </p:nvSpPr>
        <p:spPr>
          <a:xfrm>
            <a:off x="1154955" y="685800"/>
            <a:ext cx="8825658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9" name="Google Shape;139;p20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45" name="Google Shape;145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" name="Google Shape;153;p2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4" name="Google Shape;154;p21"/>
          <p:cNvSpPr txBox="1"/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6" name="Google Shape;156;p21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2" name="Google Shape;162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0" name="Google Shape;170;p2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1" name="Google Shape;171;p2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2" name="Google Shape;172;p22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3" name="Google Shape;173;p22"/>
          <p:cNvSpPr txBox="1"/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5" name="Google Shape;175;p22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6" name="Google Shape;176;p22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2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2" name="Google Shape;182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0" name="Google Shape;190;p2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1" name="Google Shape;191;p23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3"/>
          <p:cNvSpPr txBox="1"/>
          <p:nvPr>
            <p:ph idx="1" type="body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3" name="Google Shape;193;p23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0" name="Google Shape;200;p24"/>
          <p:cNvSpPr txBox="1"/>
          <p:nvPr>
            <p:ph idx="2" type="body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1" name="Google Shape;201;p24"/>
          <p:cNvSpPr txBox="1"/>
          <p:nvPr>
            <p:ph idx="3" type="body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2" name="Google Shape;202;p24"/>
          <p:cNvSpPr txBox="1"/>
          <p:nvPr>
            <p:ph idx="4" type="body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3" name="Google Shape;203;p24"/>
          <p:cNvSpPr txBox="1"/>
          <p:nvPr>
            <p:ph idx="5" type="body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4" name="Google Shape;204;p24"/>
          <p:cNvSpPr txBox="1"/>
          <p:nvPr>
            <p:ph idx="6" type="body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5" name="Google Shape;205;p24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784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24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784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24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4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3" name="Google Shape;213;p25"/>
          <p:cNvSpPr/>
          <p:nvPr>
            <p:ph idx="2" type="pic"/>
          </p:nvPr>
        </p:nvSpPr>
        <p:spPr>
          <a:xfrm>
            <a:off x="1334552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4" name="Google Shape;214;p25"/>
          <p:cNvSpPr txBox="1"/>
          <p:nvPr>
            <p:ph idx="3" type="body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5" name="Google Shape;215;p25"/>
          <p:cNvSpPr txBox="1"/>
          <p:nvPr>
            <p:ph idx="4" type="body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6" name="Google Shape;216;p25"/>
          <p:cNvSpPr/>
          <p:nvPr>
            <p:ph idx="5" type="pic"/>
          </p:nvPr>
        </p:nvSpPr>
        <p:spPr>
          <a:xfrm>
            <a:off x="4748463" y="2603500"/>
            <a:ext cx="2691241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7" name="Google Shape;217;p25"/>
          <p:cNvSpPr txBox="1"/>
          <p:nvPr>
            <p:ph idx="6" type="body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8" name="Google Shape;218;p25"/>
          <p:cNvSpPr txBox="1"/>
          <p:nvPr>
            <p:ph idx="7" type="body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9" name="Google Shape;219;p25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20" name="Google Shape;220;p25"/>
          <p:cNvSpPr txBox="1"/>
          <p:nvPr>
            <p:ph idx="9" type="body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21" name="Google Shape;221;p25"/>
          <p:cNvCxnSpPr/>
          <p:nvPr/>
        </p:nvCxnSpPr>
        <p:spPr>
          <a:xfrm>
            <a:off x="4388153" y="2603500"/>
            <a:ext cx="0" cy="3517594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25"/>
          <p:cNvCxnSpPr/>
          <p:nvPr/>
        </p:nvCxnSpPr>
        <p:spPr>
          <a:xfrm>
            <a:off x="7801905" y="2603500"/>
            <a:ext cx="0" cy="34925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25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5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1154953" y="973668"/>
            <a:ext cx="8825660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6"/>
          <p:cNvSpPr txBox="1"/>
          <p:nvPr>
            <p:ph idx="1" type="body"/>
          </p:nvPr>
        </p:nvSpPr>
        <p:spPr>
          <a:xfrm rot="5400000">
            <a:off x="3827511" y="-69056"/>
            <a:ext cx="3416300" cy="8761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9" name="Google Shape;229;p26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6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34" name="Google Shape;234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3" name="Google Shape;243;p2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4" name="Google Shape;244;p27"/>
          <p:cNvSpPr txBox="1"/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7"/>
          <p:cNvSpPr txBox="1"/>
          <p:nvPr>
            <p:ph idx="1" type="body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6" name="Google Shape;246;p27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7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3"/>
          <p:cNvSpPr txBox="1"/>
          <p:nvPr>
            <p:ph idx="1" type="body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0" name="Google Shape;270;p13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3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50" name="Google Shape;50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9" name="Google Shape;59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0" name="Google Shape;60;p14"/>
          <p:cNvSpPr txBox="1"/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8" name="Google Shape;78;p16"/>
          <p:cNvSpPr txBox="1"/>
          <p:nvPr>
            <p:ph idx="4" type="body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9" name="Google Shape;89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8" name="Google Shape;98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9" name="Google Shape;99;p18"/>
          <p:cNvSpPr txBox="1"/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1154955" y="2895600"/>
            <a:ext cx="2793158" cy="3129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2" name="Google Shape;102;p18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8" name="Google Shape;108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19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8" name="Google Shape;118;p19"/>
          <p:cNvSpPr txBox="1"/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" name="Google Shape;7;p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8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8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52" name="Google Shape;252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8C4F1">
                    <a:alpha val="10980"/>
                  </a:srgbClr>
                </a:gs>
                <a:gs pos="36000">
                  <a:srgbClr val="78C4F1">
                    <a:alpha val="9803"/>
                  </a:srgbClr>
                </a:gs>
                <a:gs pos="75000">
                  <a:srgbClr val="78C4F1">
                    <a:alpha val="0"/>
                  </a:srgbClr>
                </a:gs>
                <a:gs pos="100000">
                  <a:srgbClr val="78C4F1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8C4F1">
                    <a:alpha val="7843"/>
                  </a:srgbClr>
                </a:gs>
                <a:gs pos="36000">
                  <a:srgbClr val="78C4F1">
                    <a:alpha val="7843"/>
                  </a:srgbClr>
                </a:gs>
                <a:gs pos="72000">
                  <a:srgbClr val="78C4F1">
                    <a:alpha val="0"/>
                  </a:srgbClr>
                </a:gs>
                <a:gs pos="100000">
                  <a:srgbClr val="78C4F1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8C4F1">
                    <a:alpha val="6666"/>
                  </a:srgbClr>
                </a:gs>
                <a:gs pos="36000">
                  <a:srgbClr val="78C4F1">
                    <a:alpha val="5882"/>
                  </a:srgbClr>
                </a:gs>
                <a:gs pos="69000">
                  <a:srgbClr val="78C4F1">
                    <a:alpha val="0"/>
                  </a:srgbClr>
                </a:gs>
                <a:gs pos="100000">
                  <a:srgbClr val="78C4F1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8C4F1">
                    <a:alpha val="13725"/>
                  </a:srgbClr>
                </a:gs>
                <a:gs pos="36000">
                  <a:srgbClr val="78C4F1">
                    <a:alpha val="6666"/>
                  </a:srgbClr>
                </a:gs>
                <a:gs pos="73000">
                  <a:srgbClr val="78C4F1">
                    <a:alpha val="0"/>
                  </a:srgbClr>
                </a:gs>
                <a:gs pos="100000">
                  <a:srgbClr val="78C4F1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78C4F1">
                    <a:alpha val="13725"/>
                  </a:srgbClr>
                </a:gs>
                <a:gs pos="36000">
                  <a:srgbClr val="78C4F1">
                    <a:alpha val="6666"/>
                  </a:srgbClr>
                </a:gs>
                <a:gs pos="66000">
                  <a:srgbClr val="78C4F1">
                    <a:alpha val="0"/>
                  </a:srgbClr>
                </a:gs>
                <a:gs pos="100000">
                  <a:srgbClr val="78C4F1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60" name="Google Shape;260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61" name="Google Shape;261;p12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2" name="Google Shape;262;p12"/>
          <p:cNvSpPr txBox="1"/>
          <p:nvPr>
            <p:ph idx="1" type="body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3" name="Google Shape;263;p12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4" name="Google Shape;264;p12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5" name="Google Shape;265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eology.com/rocks/basalt.shtml" TargetMode="External"/><Relationship Id="rId4" Type="http://schemas.openxmlformats.org/officeDocument/2006/relationships/hyperlink" Target="https://geology.com/rocks/andesite.shtml" TargetMode="External"/><Relationship Id="rId5" Type="http://schemas.openxmlformats.org/officeDocument/2006/relationships/hyperlink" Target="https://geology.com/rocks/rhyolite.shtml" TargetMode="External"/><Relationship Id="rId6" Type="http://schemas.openxmlformats.org/officeDocument/2006/relationships/hyperlink" Target="https://www.sciencedirect.com/science/article/pii/B97801238593890000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"/>
          <p:cNvPicPr preferRelativeResize="0"/>
          <p:nvPr/>
        </p:nvPicPr>
        <p:blipFill rotWithShape="1">
          <a:blip r:embed="rId3">
            <a:alphaModFix/>
          </a:blip>
          <a:srcRect b="0" l="1981" r="9128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"/>
          <p:cNvSpPr txBox="1"/>
          <p:nvPr>
            <p:ph type="ctrTitle"/>
          </p:nvPr>
        </p:nvSpPr>
        <p:spPr>
          <a:xfrm>
            <a:off x="367099" y="3894446"/>
            <a:ext cx="5300988" cy="1826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/>
              <a:t>Fractional </a:t>
            </a:r>
            <a:br>
              <a:rPr lang="en-US"/>
            </a:br>
            <a:r>
              <a:rPr lang="en-US"/>
              <a:t>Crystallization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84" name="Google Shape;284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91" name="Google Shape;291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"/>
          <p:cNvSpPr/>
          <p:nvPr/>
        </p:nvSpPr>
        <p:spPr>
          <a:xfrm rot="10371525">
            <a:off x="263767" y="4117124"/>
            <a:ext cx="3299407" cy="440924"/>
          </a:xfrm>
          <a:custGeom>
            <a:rect b="b" l="l" r="r" t="t"/>
            <a:pathLst>
              <a:path extrusionOk="0" h="5291" w="1000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"/>
          <p:cNvSpPr/>
          <p:nvPr/>
        </p:nvSpPr>
        <p:spPr>
          <a:xfrm rot="10800000">
            <a:off x="457200" y="0"/>
            <a:ext cx="11277600" cy="4533900"/>
          </a:xfrm>
          <a:custGeom>
            <a:rect b="b" l="l" r="r" t="t"/>
            <a:pathLst>
              <a:path extrusionOk="0" h="2856" w="7104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94" name="Google Shape;294;p3"/>
          <p:cNvSpPr txBox="1"/>
          <p:nvPr>
            <p:ph type="title"/>
          </p:nvPr>
        </p:nvSpPr>
        <p:spPr>
          <a:xfrm>
            <a:off x="649975" y="4517136"/>
            <a:ext cx="10893095" cy="1174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n-US" sz="6000"/>
              <a:t>I notice/I wonder</a:t>
            </a:r>
            <a:endParaRPr/>
          </a:p>
        </p:txBody>
      </p:sp>
      <p:pic>
        <p:nvPicPr>
          <p:cNvPr id="295" name="Google Shape;29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435" y="764672"/>
            <a:ext cx="3557016" cy="2664328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  <p:sp>
        <p:nvSpPr>
          <p:cNvPr id="296" name="Google Shape;296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5450" y="764675"/>
            <a:ext cx="36195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0200" y="764663"/>
            <a:ext cx="3619500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04" name="Google Shape;304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1" name="Google Shape;311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"/>
          <p:cNvSpPr txBox="1"/>
          <p:nvPr>
            <p:ph type="title"/>
          </p:nvPr>
        </p:nvSpPr>
        <p:spPr>
          <a:xfrm>
            <a:off x="1162601" y="4771348"/>
            <a:ext cx="9275211" cy="1174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n-US" sz="6000"/>
              <a:t>S-P Crater</a:t>
            </a:r>
            <a:endParaRPr/>
          </a:p>
        </p:txBody>
      </p:sp>
      <p:pic>
        <p:nvPicPr>
          <p:cNvPr descr="A picture containing sky, outdoor, mountain, nature&#10;&#10;Description automatically generated" id="313" name="Google Shape;3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2967" y="971944"/>
            <a:ext cx="4761073" cy="3570804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  <p:pic>
        <p:nvPicPr>
          <p:cNvPr descr="A picture containing sky, outdoor, grass, nature&#10;&#10;Description automatically generated" id="314" name="Google Shape;3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350" y="971944"/>
            <a:ext cx="4761074" cy="3570805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20" name="Google Shape;320;p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21" name="Google Shape;321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30" name="Google Shape;330;p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31" name="Google Shape;331;p5"/>
          <p:cNvSpPr txBox="1"/>
          <p:nvPr>
            <p:ph type="title"/>
          </p:nvPr>
        </p:nvSpPr>
        <p:spPr>
          <a:xfrm>
            <a:off x="763587" y="1130603"/>
            <a:ext cx="3716283" cy="4596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000"/>
              <a:buFont typeface="Century Gothic"/>
              <a:buNone/>
            </a:pPr>
            <a:r>
              <a:rPr b="1" lang="en-US" sz="4000">
                <a:solidFill>
                  <a:srgbClr val="EBEBEB"/>
                </a:solidFill>
              </a:rPr>
              <a:t>Magma Types</a:t>
            </a:r>
            <a:endParaRPr/>
          </a:p>
        </p:txBody>
      </p:sp>
      <p:sp>
        <p:nvSpPr>
          <p:cNvPr id="332" name="Google Shape;332;p5"/>
          <p:cNvSpPr txBox="1"/>
          <p:nvPr>
            <p:ph idx="1" type="body"/>
          </p:nvPr>
        </p:nvSpPr>
        <p:spPr>
          <a:xfrm>
            <a:off x="5089471" y="437513"/>
            <a:ext cx="6679194" cy="5954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52044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/>
              <a:t>Ultramafic:</a:t>
            </a:r>
            <a:r>
              <a:rPr lang="en-US" sz="2400"/>
              <a:t> mostly olivine and pyroxene, </a:t>
            </a:r>
            <a:r>
              <a:rPr b="1" lang="en-US" sz="2400"/>
              <a:t>very high melting point</a:t>
            </a:r>
            <a:r>
              <a:rPr lang="en-US" sz="2400"/>
              <a:t>, mantle material</a:t>
            </a:r>
            <a:endParaRPr/>
          </a:p>
          <a:p>
            <a:pPr indent="-352044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/>
              <a:t>Mafic:</a:t>
            </a:r>
            <a:r>
              <a:rPr lang="en-US" sz="2400"/>
              <a:t> high in iron, calcium, and magnesium, less olivine more amphibole than ultramafic, </a:t>
            </a:r>
            <a:r>
              <a:rPr b="1" lang="en-US" sz="2400"/>
              <a:t>high melting point</a:t>
            </a:r>
            <a:endParaRPr b="1"/>
          </a:p>
          <a:p>
            <a:pPr indent="-352044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/>
              <a:t>Intermediate:</a:t>
            </a:r>
            <a:r>
              <a:rPr lang="en-US" sz="2400"/>
              <a:t> high in biotite mica and potassium feldspar, </a:t>
            </a:r>
            <a:r>
              <a:rPr b="1" lang="en-US" sz="2400"/>
              <a:t>medium melting point</a:t>
            </a:r>
            <a:endParaRPr b="1"/>
          </a:p>
          <a:p>
            <a:pPr indent="-352044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/>
              <a:t>Felsic: </a:t>
            </a:r>
            <a:r>
              <a:rPr lang="en-US" sz="2400"/>
              <a:t>high in silica, potassium, and sodium, high in quartz, muscovite mica, and p</a:t>
            </a:r>
            <a:r>
              <a:rPr lang="en-US" sz="2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otassium feldspar, </a:t>
            </a:r>
            <a:r>
              <a:rPr b="1" lang="en-US" sz="24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low melting point</a:t>
            </a:r>
            <a:endParaRPr b="1"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-230123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52044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Questions: </a:t>
            </a:r>
            <a:endParaRPr/>
          </a:p>
          <a:p>
            <a:pPr indent="-294894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How do you think magma changes from ultramafic magma from the mantle to felsic magma?</a:t>
            </a:r>
            <a:endParaRPr/>
          </a:p>
          <a:p>
            <a:pPr indent="-294894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What patterns do you notice?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8" name="Google Shape;338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9" name="Google Shape;339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341" name="Google Shape;341;p6"/>
          <p:cNvSpPr txBox="1"/>
          <p:nvPr>
            <p:ph type="title"/>
          </p:nvPr>
        </p:nvSpPr>
        <p:spPr>
          <a:xfrm>
            <a:off x="836247" y="1085549"/>
            <a:ext cx="3430947" cy="4686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en-US">
                <a:solidFill>
                  <a:schemeClr val="lt1"/>
                </a:solidFill>
              </a:rPr>
              <a:t>Fractional Crystallization</a:t>
            </a:r>
            <a:endParaRPr/>
          </a:p>
        </p:txBody>
      </p:sp>
      <p:cxnSp>
        <p:nvCxnSpPr>
          <p:cNvPr id="342" name="Google Shape;342;p6"/>
          <p:cNvCxnSpPr/>
          <p:nvPr/>
        </p:nvCxnSpPr>
        <p:spPr>
          <a:xfrm>
            <a:off x="4654296" y="1930986"/>
            <a:ext cx="0" cy="3200400"/>
          </a:xfrm>
          <a:prstGeom prst="straightConnector1">
            <a:avLst/>
          </a:prstGeom>
          <a:noFill/>
          <a:ln cap="sq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3" name="Google Shape;343;p6"/>
          <p:cNvSpPr txBox="1"/>
          <p:nvPr>
            <p:ph idx="1" type="body"/>
          </p:nvPr>
        </p:nvSpPr>
        <p:spPr>
          <a:xfrm>
            <a:off x="4895852" y="828674"/>
            <a:ext cx="6718168" cy="5401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>
                <a:solidFill>
                  <a:schemeClr val="lt1"/>
                </a:solidFill>
              </a:rPr>
              <a:t>As magma moves toward the surface, the temperature decreases allowing it to cool.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>
                <a:solidFill>
                  <a:schemeClr val="lt1"/>
                </a:solidFill>
              </a:rPr>
              <a:t>Higher melting point minerals will crystallize out first and sink.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>
                <a:solidFill>
                  <a:schemeClr val="lt1"/>
                </a:solidFill>
              </a:rPr>
              <a:t>Each time it cools, more minerals crystallize out.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>
                <a:solidFill>
                  <a:schemeClr val="lt1"/>
                </a:solidFill>
              </a:rPr>
              <a:t>Questions: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en-US" sz="2000">
                <a:solidFill>
                  <a:schemeClr val="lt1"/>
                </a:solidFill>
              </a:rPr>
              <a:t>What types of magmas have the higher melting points?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en-US" sz="2000">
                <a:solidFill>
                  <a:schemeClr val="lt1"/>
                </a:solidFill>
              </a:rPr>
              <a:t>Based on this, what types of minerals do you think would crystallize out first?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4" name="Google Shape;344;p6"/>
          <p:cNvSpPr txBox="1"/>
          <p:nvPr/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6"/>
          <p:cNvSpPr txBox="1"/>
          <p:nvPr/>
        </p:nvSpPr>
        <p:spPr>
          <a:xfrm>
            <a:off x="7718854" y="6391839"/>
            <a:ext cx="2997637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351" name="Google Shape;351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60" name="Google Shape;360;p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61" name="Google Shape;361;p7"/>
          <p:cNvSpPr txBox="1"/>
          <p:nvPr>
            <p:ph type="title"/>
          </p:nvPr>
        </p:nvSpPr>
        <p:spPr>
          <a:xfrm>
            <a:off x="657224" y="973668"/>
            <a:ext cx="3892329" cy="1020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b="1" lang="en-US"/>
              <a:t>Changing Magma Composition</a:t>
            </a:r>
            <a:endParaRPr/>
          </a:p>
        </p:txBody>
      </p:sp>
      <p:sp>
        <p:nvSpPr>
          <p:cNvPr id="362" name="Google Shape;362;p7"/>
          <p:cNvSpPr txBox="1"/>
          <p:nvPr>
            <p:ph idx="1" type="body"/>
          </p:nvPr>
        </p:nvSpPr>
        <p:spPr>
          <a:xfrm>
            <a:off x="763588" y="2457450"/>
            <a:ext cx="3813697" cy="356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b="1" lang="en-US" sz="2000">
                <a:solidFill>
                  <a:schemeClr val="lt1"/>
                </a:solidFill>
              </a:rPr>
              <a:t>As magma moves towards the surface, it has an increases in silica, sodium, and potassium and a decreases in magnesium, iron, and calcium.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en-US" sz="2000">
                <a:solidFill>
                  <a:schemeClr val="lt1"/>
                </a:solidFill>
              </a:rPr>
              <a:t>This allows for the formation of more intermediate and felsic magmas.</a:t>
            </a:r>
            <a:endParaRPr/>
          </a:p>
        </p:txBody>
      </p:sp>
      <p:pic>
        <p:nvPicPr>
          <p:cNvPr id="363" name="Google Shape;3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1932" y="803751"/>
            <a:ext cx="5656883" cy="525049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95ec57677_0_0"/>
          <p:cNvSpPr txBox="1"/>
          <p:nvPr>
            <p:ph type="title"/>
          </p:nvPr>
        </p:nvSpPr>
        <p:spPr>
          <a:xfrm>
            <a:off x="1154950" y="695200"/>
            <a:ext cx="8761500" cy="11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are There Sometimes Different Compositions Erupted at the Surface?</a:t>
            </a:r>
            <a:endParaRPr/>
          </a:p>
        </p:txBody>
      </p:sp>
      <p:sp>
        <p:nvSpPr>
          <p:cNvPr id="370" name="Google Shape;370;g3795ec57677_0_0"/>
          <p:cNvSpPr txBox="1"/>
          <p:nvPr>
            <p:ph idx="1" type="body"/>
          </p:nvPr>
        </p:nvSpPr>
        <p:spPr>
          <a:xfrm>
            <a:off x="551150" y="2464500"/>
            <a:ext cx="11070000" cy="411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Rate of Upwelling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Magmas can move quickly from extreme </a:t>
            </a:r>
            <a:r>
              <a:rPr lang="en-US" sz="2400"/>
              <a:t>depths</a:t>
            </a:r>
            <a:r>
              <a:rPr lang="en-US" sz="2400"/>
              <a:t> to the surface.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This process does not always allow time for minerals to crystalize out.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Therefore, when the rate of upwelling is fast, composition of the magma will not be impacted by fractional crystallization.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This allows for mafic to intermediate magmas to be produced.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Pressure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As pressure decreases, melting increases resulting in less fractional crystallization.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This allows more mafic magmas to erupt at the surface, especially at mid-ocean ridges where pressure is low 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7ad12c6bb_0_0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376" name="Google Shape;376;g207ad12c6bb_0_0"/>
          <p:cNvSpPr txBox="1"/>
          <p:nvPr>
            <p:ph idx="1" type="body"/>
          </p:nvPr>
        </p:nvSpPr>
        <p:spPr>
          <a:xfrm>
            <a:off x="590900" y="2603500"/>
            <a:ext cx="10958400" cy="37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b="1"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2:</a:t>
            </a:r>
            <a:endParaRPr b="1"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King, Hobart M. (2005). Basalt: What Is Basalt, How Does It Form, and How Is It Used? Geology.com, </a:t>
            </a:r>
            <a:r>
              <a:rPr lang="en-US" sz="135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https://geology.com/rocks/basalt.shtml</a:t>
            </a:r>
            <a:endParaRPr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King, Hobart M. (2005). Andesite. Geology.com, </a:t>
            </a:r>
            <a:r>
              <a:rPr lang="en-US" sz="135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https://geology.com/rocks/andesite.shtml</a:t>
            </a: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King, Hobart M. (2005). Rhyolite: </a:t>
            </a: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extrusive igneous rock with a very high silica content. Geology.com, </a:t>
            </a:r>
            <a:r>
              <a:rPr lang="en-US" sz="135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https://geology.com/rocks/rhyolite.shtml</a:t>
            </a: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 3:</a:t>
            </a:r>
            <a:endParaRPr b="1"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Anderson, Stephanie (2022).  Photos of S-P Crater. Personal Collection.</a:t>
            </a:r>
            <a:endParaRPr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 6:</a:t>
            </a:r>
            <a:endParaRPr b="1"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Rogers, Nich (2015). Chapter 4-The </a:t>
            </a: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Composition</a:t>
            </a: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Origins of Magma. The Encyclopedia of Volcanoes (Second Edition), Academic Press, ISBN 9780123859389, </a:t>
            </a:r>
            <a:r>
              <a:rPr lang="en-US" sz="135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https://www.sciencedirect.com/science/article/pii/B9780123859389000043</a:t>
            </a:r>
            <a:r>
              <a:rPr lang="en-US" sz="13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2022-07-21T16:51:03Z</dcterms:created>
  <dc:creator>Stephanie Anderson</dc:creator>
</cp:coreProperties>
</file>